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BE06336-053D-414B-8AE4-ABC396D1DD08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D331BE-4A26-441F-AE74-A51A4C94AC14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612178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40993F6-63CD-47BA-8763-A2A52200607A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6B3765-1535-41FB-A927-AAD2D1E85382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ru-RU" noProof="1" dirty="0" smtClean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994271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rtlCol="0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6520FB-C54B-4C7D-80C7-2F6DDCC22EBF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C81E6C-0201-4619-A2EF-7C98B368F231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rtlCol="0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8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rtlCol="0"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793631-BD76-4D8D-88A6-7A4790E3A8B4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120000" y="1825625"/>
            <a:ext cx="5025216" cy="4351338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319840" y="1825625"/>
            <a:ext cx="5033960" cy="4351338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4D80CA-41C2-4BFE-804F-3A9D72999D2A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20000" y="1681163"/>
            <a:ext cx="5025216" cy="823912"/>
          </a:xfrm>
        </p:spPr>
        <p:txBody>
          <a:bodyPr rtlCol="0"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120000" y="2505075"/>
            <a:ext cx="5025216" cy="3684588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319840" y="2505075"/>
            <a:ext cx="5035548" cy="3684588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BEBB72-50CB-422F-85B0-F6074F343462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E70688-9AC8-4F19-ACA5-D0E549EB2FDA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806B3C-197C-40CB-A2E4-9E67AA60008E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20000" y="2057400"/>
            <a:ext cx="3652025" cy="3811588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698BD3-476B-4550-9723-23EDFF3399F5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Изображение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20000" y="2057400"/>
            <a:ext cx="3652025" cy="3811588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F1A716-8CEB-4D00-8BD4-C6F90011AFC9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39788" y="987425"/>
            <a:ext cx="10515600" cy="337973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5186516"/>
            <a:ext cx="10514012" cy="682472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3ED7EB-58AB-428E-ACF7-49D2A52E56D9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89399"/>
            <a:ext cx="10514012" cy="1501826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3E6BA6-17B4-4FB9-A7D9-2F5011A2CCBD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6212" y="372940"/>
            <a:ext cx="9302752" cy="2992904"/>
          </a:xfrm>
        </p:spPr>
        <p:txBody>
          <a:bodyPr rtlCol="0" anchor="ctr"/>
          <a:lstStyle>
            <a:lvl1pPr>
              <a:defRPr sz="440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73372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4509544"/>
            <a:ext cx="10512424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64165"/>
            <a:ext cx="2743200" cy="365125"/>
          </a:xfrm>
        </p:spPr>
        <p:txBody>
          <a:bodyPr rtlCol="0"/>
          <a:lstStyle/>
          <a:p>
            <a:pPr rtl="0"/>
            <a:fld id="{573A4B32-25BD-4828-A192-CE41C628ADA8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64165"/>
            <a:ext cx="4114800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>
          <a:xfrm>
            <a:off x="8610600" y="6364165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  <p:sp>
        <p:nvSpPr>
          <p:cNvPr id="9" name="Надпись 8"/>
          <p:cNvSpPr txBox="1"/>
          <p:nvPr/>
        </p:nvSpPr>
        <p:spPr>
          <a:xfrm>
            <a:off x="1111044" y="79463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1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0" name="Надпись 9"/>
          <p:cNvSpPr txBox="1"/>
          <p:nvPr/>
        </p:nvSpPr>
        <p:spPr>
          <a:xfrm>
            <a:off x="10437812" y="275101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1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rtlCol="0" anchor="b">
            <a:normAutofit/>
          </a:bodyPr>
          <a:lstStyle>
            <a:lvl1pPr>
              <a:defRPr sz="540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850581"/>
            <a:ext cx="10514012" cy="1140644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EF5FAC-77C2-46B7-98D0-99F5DE4E3138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 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337282" y="1885950"/>
            <a:ext cx="2946866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1356798" y="2571750"/>
            <a:ext cx="2927350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577441" y="2571750"/>
            <a:ext cx="2946794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7829035" y="2571750"/>
            <a:ext cx="2932113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249C62-B262-41FF-9EFF-8D6E8C401B4A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3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 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332085" y="4297503"/>
            <a:ext cx="294005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0" name="Рисунок 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1332085" y="4873765"/>
            <a:ext cx="2940050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568997" y="4297503"/>
            <a:ext cx="293052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567644" y="4873764"/>
            <a:ext cx="2934406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804322" y="4297503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7804197" y="4873762"/>
            <a:ext cx="2935997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478066-C09A-4FB5-B1B7-9587C9DBD9DD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C7C0A3-2FA9-4CE7-841B-530A6DAC9C91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B80801-B3CB-4161-9F9B-8A76E85C7028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fld id="{0D73FAFC-BB07-43C7-9D2F-9A2A372AEB82}" type="datetime1">
              <a:rPr lang="ru-RU" noProof="1" smtClean="0"/>
              <a:t>26.01.2025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fld id="{6D22F896-40B5-4ADD-8801-0D06FADFA09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рупный план изображения волн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1000"/>
          </a:blip>
          <a:srcRect l="9091" t="3462" b="19929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1555" y="1190786"/>
            <a:ext cx="1140823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Narrow" panose="020B0606020202030204" pitchFamily="34" charset="0"/>
              </a:rPr>
              <a:t>8 класс</a:t>
            </a:r>
          </a:p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Narrow" panose="020B0606020202030204" pitchFamily="34" charset="0"/>
              </a:rPr>
              <a:t>О Б З Р</a:t>
            </a:r>
          </a:p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Narrow" panose="020B0606020202030204" pitchFamily="34" charset="0"/>
              </a:rPr>
              <a:t>«Ситуации криминогенного характера, </a:t>
            </a:r>
          </a:p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Narrow" panose="020B0606020202030204" pitchFamily="34" charset="0"/>
              </a:rPr>
              <a:t>правила поведения </a:t>
            </a:r>
          </a:p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Narrow" panose="020B0606020202030204" pitchFamily="34" charset="0"/>
              </a:rPr>
              <a:t>с малознакомыми людьми»</a:t>
            </a:r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75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2305878" y="178905"/>
            <a:ext cx="7593496" cy="36079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965" y="4005470"/>
            <a:ext cx="11767931" cy="2411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отмечают специалисты, «криминогенная ситуация – это состояние, событие или обстановка, которая побуждает человека совершить некую преступную деятельность. Это также обстоятельства, предшествующие совершению преступления и повлиявшие на чувства, волю, сознание потенциального преступника».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мнению учёных, «криминогенная ситуация – это обстановка совершения преступления или обстановка, содержащая условия, ведущие к совершению преступления».</a:t>
            </a: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10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782" y="3935895"/>
            <a:ext cx="11767931" cy="2371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Специалисты часто делят криминогенные ситуации на две группы.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Первая группа предполагает психическое воздействие на человека (шантаж, мошенничество, кража).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	Вторая группа предполагает физическое насилие над человеком (разбой, бандитизм и так далее).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и подростки, в силу собственного возраста и доверчивости, часто становятся жертвами злоумышленников и попадают в криминогенные ситуации. Для обеспечения личной безопасности необходимо следовать правилам поведения, позволяющим не попадать в криминогенные ситуации или выйти из них безопасно.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485860" y="112504"/>
            <a:ext cx="6866862" cy="382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97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9330" y="5168347"/>
            <a:ext cx="11767931" cy="1054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наиболее частых ситуаций, которыми может закончиться общение с потенциальным преступником, выделяют грабежи и кражи, похищения и насильственные действия по отношению к несовершеннолетним жертвам.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421294" y="178904"/>
            <a:ext cx="9283149" cy="488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40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7930" y="3985590"/>
            <a:ext cx="11767931" cy="270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 дом – наша крепость!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дом оставался безопасным, нужно соблюдать простые правила: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Всегда закрывать входную дверь на ключ, даже если нужно выйти из квартиры на пару минут;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Защищать окна и балкон от проникновения, особенно если дома долго никого нет и есть угроза проникновения с улицы (всегда следует закрывать форточки и балконную дверь, а ещё можно установить замки от проникновения на окнах);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рассказывать лишнего на улице друзьям и малознакомым лицам (не рассказывай о ценных вещах, которые могут быть у тебя дома, чтобы не привлечь внимание злоумышленников).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466145" y="189891"/>
            <a:ext cx="7233203" cy="361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75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7930" y="3985590"/>
            <a:ext cx="11767931" cy="270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делать, если незнакомые люди звонят в дверь и просят открыть им или пытаются самостоятельно вскрыть дверь?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Сохраняй спокойствие и действуй быстро и четко: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Забаррикадируй входную дверь как можно лучше, сделай доступ в квартиру затруднённым;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	Позвони в полицию по номеру 102 или 112 и сообщи о происходящем;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	Позвони родным, объясни им ситуацию и попроси как можно скорее приехать домой;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	Если есть возможность, позвони взрослым соседям по квартире, позови их на помощь;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	Привлеки внимание прохожих на улице; можно кричать в окно «Пожар!» или «На помощь!»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226365" y="208722"/>
            <a:ext cx="8030818" cy="377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4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599" y="4363278"/>
            <a:ext cx="11767931" cy="2371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нужно помнить, чтобы не попасть в криминогенную ситуацию при встрече с малознакомыми людьми?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b="1" dirty="0">
              <a:solidFill>
                <a:srgbClr val="002060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Никогда не принимай подарки от незнакомых людей.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Не соглашайся на предложения подвезти или проводить до дома.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Не рассказывай личную информацию о себе и своей семье.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Не входи в подъезд, особенно в лифт, с незнакомыми или подозрительными лицами.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Не давай свои личные вещи незнакомцам.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017505" y="102813"/>
            <a:ext cx="8130347" cy="413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4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782" y="3935895"/>
            <a:ext cx="11767931" cy="303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нужно помнить, чтобы не попасть в криминогенную ситуацию при встрече с малознакомыми людьми?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Если тебя преследуют, иди в людное место или в магазин, обратись за помощью к взрослым.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Если преследователь хочет зайти с тобой в подъезд, крикни громко в сторону прохожих «Папа, мама, я иду к вам!» и иди в сторону скопления людей.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Не оставляй входную дверь в квартиру открытой.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Никогда не открывай подозрительным людям дверь своей квартиры.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 При угрозе проникновения злоумышленников в квартиру позвони в полицию, родным и соседям, постарайся заблокировать вход.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b="1" dirty="0">
              <a:solidFill>
                <a:srgbClr val="002060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28580" y="106059"/>
            <a:ext cx="8965924" cy="382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25344"/>
      </p:ext>
    </p:extLst>
  </p:cSld>
  <p:clrMapOvr>
    <a:masterClrMapping/>
  </p:clrMapOvr>
</p:sld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620_TF77929380.potx" id="{67EFF964-FA2B-429E-926E-6E33DFCDEACF}" vid="{4990CF1E-A862-4CC9-B573-BA5FBE23659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F23494-F630-4E01-81EA-AA2F2975971E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71af3243-3dd4-4a8d-8c0d-dd76da1f02a5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Глубина</Template>
  <TotalTime>0</TotalTime>
  <Words>436</Words>
  <Application>Microsoft Office PowerPoint</Application>
  <PresentationFormat>Широкоэкранный</PresentationFormat>
  <Paragraphs>38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Calibri</vt:lpstr>
      <vt:lpstr>Corbel</vt:lpstr>
      <vt:lpstr>Times New Roman</vt:lpstr>
      <vt:lpstr>Глубина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2025-01-26T19:37:04Z</dcterms:created>
  <dcterms:modified xsi:type="dcterms:W3CDTF">2025-01-26T19:56:09Z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